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roxima Nova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6" roundtripDataSignature="AMtx7mhZeTl5W9xGYAydY+YmjeXFCADu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roximaNova-regular.fntdata"/><Relationship Id="rId21" Type="http://schemas.openxmlformats.org/officeDocument/2006/relationships/slide" Target="slides/slide16.xml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b16658506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b16658506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16658506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16658506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b16658506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b16658506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b16658506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b16658506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1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4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49" name="Google Shape;49;p24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" name="Google Shape;1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7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" name="Google Shape;21;p1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17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" name="Google Shape;23;p17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" name="Google Shape;24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" name="Google Shape;2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" name="Google Shape;41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3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5" name="Google Shape;4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b="0" i="0" sz="18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6.jpg"/><Relationship Id="rId5" Type="http://schemas.openxmlformats.org/officeDocument/2006/relationships/image" Target="../media/image9.jpg"/><Relationship Id="rId6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jpg"/><Relationship Id="rId4" Type="http://schemas.openxmlformats.org/officeDocument/2006/relationships/image" Target="../media/image17.jpg"/><Relationship Id="rId5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hyperlink" Target="https://en.wikipedia.org/wiki/COVID-19_pandemic_in_Ghana" TargetMode="External"/><Relationship Id="rId5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cap="flat" cmpd="sng" w="25400">
            <a:solidFill>
              <a:srgbClr val="171C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825" y="-4883"/>
            <a:ext cx="3324447" cy="269601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 txBox="1"/>
          <p:nvPr>
            <p:ph type="ctrTitle"/>
          </p:nvPr>
        </p:nvSpPr>
        <p:spPr>
          <a:xfrm>
            <a:off x="231825" y="1585925"/>
            <a:ext cx="8123100" cy="129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5700">
                <a:solidFill>
                  <a:srgbClr val="D05D02"/>
                </a:solidFill>
              </a:rPr>
              <a:t>Plasma Donation System</a:t>
            </a:r>
            <a:endParaRPr sz="5700">
              <a:solidFill>
                <a:srgbClr val="D05D02"/>
              </a:solidFill>
            </a:endParaRPr>
          </a:p>
        </p:txBody>
      </p:sp>
      <p:sp>
        <p:nvSpPr>
          <p:cNvPr id="58" name="Google Shape;58;p1"/>
          <p:cNvSpPr txBox="1"/>
          <p:nvPr>
            <p:ph idx="1" type="subTitle"/>
          </p:nvPr>
        </p:nvSpPr>
        <p:spPr>
          <a:xfrm>
            <a:off x="510450" y="3182313"/>
            <a:ext cx="1828713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Team Titans</a:t>
            </a:r>
            <a:endParaRPr/>
          </a:p>
        </p:txBody>
      </p:sp>
      <p:cxnSp>
        <p:nvCxnSpPr>
          <p:cNvPr id="59" name="Google Shape;59;p1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" name="Google Shape;60;p1"/>
          <p:cNvSpPr/>
          <p:nvPr/>
        </p:nvSpPr>
        <p:spPr>
          <a:xfrm>
            <a:off x="3217872" y="3316261"/>
            <a:ext cx="1392900" cy="1386515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25400">
            <a:solidFill>
              <a:srgbClr val="2628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"/>
          <p:cNvSpPr/>
          <p:nvPr/>
        </p:nvSpPr>
        <p:spPr>
          <a:xfrm>
            <a:off x="5001264" y="3316261"/>
            <a:ext cx="1392900" cy="1386515"/>
          </a:xfrm>
          <a:prstGeom prst="ellipse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 cap="flat" cmpd="sng" w="25400">
            <a:solidFill>
              <a:srgbClr val="2628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"/>
          <p:cNvSpPr/>
          <p:nvPr/>
        </p:nvSpPr>
        <p:spPr>
          <a:xfrm>
            <a:off x="6720861" y="3316261"/>
            <a:ext cx="1392900" cy="1386515"/>
          </a:xfrm>
          <a:prstGeom prst="ellipse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25400">
            <a:solidFill>
              <a:srgbClr val="2628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"/>
          <p:cNvSpPr txBox="1"/>
          <p:nvPr/>
        </p:nvSpPr>
        <p:spPr>
          <a:xfrm>
            <a:off x="2959585" y="4665644"/>
            <a:ext cx="1828713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Akshay</a:t>
            </a:r>
            <a:endParaRPr/>
          </a:p>
        </p:txBody>
      </p:sp>
      <p:sp>
        <p:nvSpPr>
          <p:cNvPr id="64" name="Google Shape;64;p1"/>
          <p:cNvSpPr txBox="1"/>
          <p:nvPr/>
        </p:nvSpPr>
        <p:spPr>
          <a:xfrm>
            <a:off x="4822503" y="4665644"/>
            <a:ext cx="1828713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Sumit</a:t>
            </a:r>
            <a:endParaRPr/>
          </a:p>
        </p:txBody>
      </p:sp>
      <p:sp>
        <p:nvSpPr>
          <p:cNvPr id="65" name="Google Shape;65;p1"/>
          <p:cNvSpPr txBox="1"/>
          <p:nvPr/>
        </p:nvSpPr>
        <p:spPr>
          <a:xfrm>
            <a:off x="6564279" y="4702776"/>
            <a:ext cx="1828713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Yashwant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16658506a_0_20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b16658506a_0_2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b16658506a_0_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gb16658506a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16658506a_0_26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b16658506a_0_26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b16658506a_0_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gb16658506a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5D02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800"/>
              <a:t>Screenshots</a:t>
            </a:r>
            <a:endParaRPr sz="4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"/>
          <p:cNvSpPr txBox="1"/>
          <p:nvPr>
            <p:ph type="title"/>
          </p:nvPr>
        </p:nvSpPr>
        <p:spPr>
          <a:xfrm>
            <a:off x="265500" y="1300168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>
                <a:solidFill>
                  <a:srgbClr val="D05D02"/>
                </a:solidFill>
              </a:rPr>
              <a:t>Statistics</a:t>
            </a:r>
            <a:endParaRPr>
              <a:solidFill>
                <a:srgbClr val="D05D02"/>
              </a:solidFill>
            </a:endParaRPr>
          </a:p>
        </p:txBody>
      </p:sp>
      <p:sp>
        <p:nvSpPr>
          <p:cNvPr id="183" name="Google Shape;183;p1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Record the information you get from your experiment</a:t>
            </a:r>
            <a:endParaRPr/>
          </a:p>
        </p:txBody>
      </p:sp>
      <p:sp>
        <p:nvSpPr>
          <p:cNvPr id="184" name="Google Shape;184;p10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Include a table or graph to display what you see</a:t>
            </a:r>
            <a:endParaRPr b="0" i="1" sz="14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0"/>
          <p:cNvSpPr txBox="1"/>
          <p:nvPr>
            <p:ph idx="2" type="body"/>
          </p:nvPr>
        </p:nvSpPr>
        <p:spPr>
          <a:xfrm>
            <a:off x="5282000" y="402345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300"/>
              <a:t>10min</a:t>
            </a:r>
            <a:endParaRPr sz="1300"/>
          </a:p>
        </p:txBody>
      </p:sp>
      <p:sp>
        <p:nvSpPr>
          <p:cNvPr id="186" name="Google Shape;186;p10"/>
          <p:cNvSpPr txBox="1"/>
          <p:nvPr>
            <p:ph idx="2" type="body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87" name="Google Shape;187;p10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0"/>
          <p:cNvSpPr txBox="1"/>
          <p:nvPr>
            <p:ph idx="2" type="body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89" name="Google Shape;189;p10"/>
          <p:cNvSpPr/>
          <p:nvPr/>
        </p:nvSpPr>
        <p:spPr>
          <a:xfrm>
            <a:off x="5281838" y="2910750"/>
            <a:ext cx="689700" cy="1112700"/>
          </a:xfrm>
          <a:prstGeom prst="rect">
            <a:avLst/>
          </a:prstGeom>
          <a:solidFill>
            <a:srgbClr val="D05D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0"/>
          <p:cNvSpPr txBox="1"/>
          <p:nvPr>
            <p:ph idx="2" type="body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1" name="Google Shape;191;p10"/>
          <p:cNvSpPr txBox="1"/>
          <p:nvPr>
            <p:ph idx="2" type="body"/>
          </p:nvPr>
        </p:nvSpPr>
        <p:spPr>
          <a:xfrm>
            <a:off x="6127888" y="402345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300"/>
              <a:t>20min</a:t>
            </a:r>
            <a:endParaRPr sz="1300"/>
          </a:p>
        </p:txBody>
      </p:sp>
      <p:sp>
        <p:nvSpPr>
          <p:cNvPr id="192" name="Google Shape;192;p10"/>
          <p:cNvSpPr txBox="1"/>
          <p:nvPr>
            <p:ph idx="2" type="body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93" name="Google Shape;193;p10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0"/>
          <p:cNvSpPr txBox="1"/>
          <p:nvPr>
            <p:ph idx="2" type="body"/>
          </p:nvPr>
        </p:nvSpPr>
        <p:spPr>
          <a:xfrm>
            <a:off x="6127950" y="1859263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5" name="Google Shape;195;p10"/>
          <p:cNvSpPr/>
          <p:nvPr/>
        </p:nvSpPr>
        <p:spPr>
          <a:xfrm>
            <a:off x="6127950" y="2168550"/>
            <a:ext cx="689400" cy="1855800"/>
          </a:xfrm>
          <a:prstGeom prst="rect">
            <a:avLst/>
          </a:prstGeom>
          <a:solidFill>
            <a:srgbClr val="D05D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0"/>
          <p:cNvSpPr txBox="1"/>
          <p:nvPr>
            <p:ph idx="2" type="body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25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97" name="Google Shape;197;p10"/>
          <p:cNvSpPr txBox="1"/>
          <p:nvPr>
            <p:ph idx="2" type="body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300"/>
              <a:t>30min</a:t>
            </a:r>
            <a:endParaRPr sz="1300"/>
          </a:p>
        </p:txBody>
      </p:sp>
      <p:sp>
        <p:nvSpPr>
          <p:cNvPr id="198" name="Google Shape;198;p10"/>
          <p:cNvSpPr txBox="1"/>
          <p:nvPr>
            <p:ph idx="2" type="body"/>
          </p:nvPr>
        </p:nvSpPr>
        <p:spPr>
          <a:xfrm>
            <a:off x="6973875" y="80565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99" name="Google Shape;199;p10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0"/>
          <p:cNvSpPr txBox="1"/>
          <p:nvPr>
            <p:ph idx="2" type="body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rgbClr val="D05D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0"/>
          <p:cNvSpPr txBox="1"/>
          <p:nvPr>
            <p:ph idx="2" type="body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03" name="Google Shape;203;p10"/>
          <p:cNvSpPr txBox="1"/>
          <p:nvPr>
            <p:ph idx="2" type="body"/>
          </p:nvPr>
        </p:nvSpPr>
        <p:spPr>
          <a:xfrm>
            <a:off x="7819850" y="402345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300"/>
              <a:t>40min</a:t>
            </a:r>
            <a:endParaRPr sz="1300"/>
          </a:p>
        </p:txBody>
      </p:sp>
      <p:sp>
        <p:nvSpPr>
          <p:cNvPr id="204" name="Google Shape;204;p10"/>
          <p:cNvSpPr txBox="1"/>
          <p:nvPr>
            <p:ph idx="2" type="body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205" name="Google Shape;205;p10"/>
          <p:cNvSpPr/>
          <p:nvPr/>
        </p:nvSpPr>
        <p:spPr>
          <a:xfrm>
            <a:off x="78080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0"/>
          <p:cNvSpPr txBox="1"/>
          <p:nvPr>
            <p:ph idx="2" type="body"/>
          </p:nvPr>
        </p:nvSpPr>
        <p:spPr>
          <a:xfrm>
            <a:off x="7819600" y="2042788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07" name="Google Shape;207;p10"/>
          <p:cNvSpPr/>
          <p:nvPr/>
        </p:nvSpPr>
        <p:spPr>
          <a:xfrm>
            <a:off x="7808250" y="2385550"/>
            <a:ext cx="689400" cy="1638600"/>
          </a:xfrm>
          <a:prstGeom prst="rect">
            <a:avLst/>
          </a:prstGeom>
          <a:solidFill>
            <a:srgbClr val="D05D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0"/>
          <p:cNvSpPr txBox="1"/>
          <p:nvPr>
            <p:ph idx="2" type="body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22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209" name="Google Shape;209;p10"/>
          <p:cNvSpPr txBox="1"/>
          <p:nvPr>
            <p:ph idx="2" type="body"/>
          </p:nvPr>
        </p:nvSpPr>
        <p:spPr>
          <a:xfrm>
            <a:off x="7927800" y="254200"/>
            <a:ext cx="7578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/>
              <a:t>Item 1</a:t>
            </a:r>
            <a:endParaRPr sz="1400"/>
          </a:p>
        </p:txBody>
      </p:sp>
      <p:sp>
        <p:nvSpPr>
          <p:cNvPr id="210" name="Google Shape;210;p10"/>
          <p:cNvSpPr/>
          <p:nvPr/>
        </p:nvSpPr>
        <p:spPr>
          <a:xfrm>
            <a:off x="8685573" y="210666"/>
            <a:ext cx="219000" cy="219000"/>
          </a:xfrm>
          <a:prstGeom prst="rect">
            <a:avLst/>
          </a:prstGeom>
          <a:solidFill>
            <a:srgbClr val="D05D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0"/>
          <p:cNvSpPr txBox="1"/>
          <p:nvPr>
            <p:ph idx="2" type="body"/>
          </p:nvPr>
        </p:nvSpPr>
        <p:spPr>
          <a:xfrm>
            <a:off x="7927800" y="602125"/>
            <a:ext cx="7578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/>
              <a:t>Item 2</a:t>
            </a:r>
            <a:endParaRPr sz="1400"/>
          </a:p>
        </p:txBody>
      </p:sp>
      <p:sp>
        <p:nvSpPr>
          <p:cNvPr id="212" name="Google Shape;212;p10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/>
              <a:t>dgsd</a:t>
            </a:r>
            <a:endParaRPr sz="3600"/>
          </a:p>
        </p:txBody>
      </p:sp>
      <p:sp>
        <p:nvSpPr>
          <p:cNvPr id="218" name="Google Shape;218;p11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dgsdgsdgdgd</a:t>
            </a:r>
            <a:endParaRPr/>
          </a:p>
        </p:txBody>
      </p:sp>
      <p:pic>
        <p:nvPicPr>
          <p:cNvPr id="219" name="Google Shape;219;p11"/>
          <p:cNvPicPr preferRelativeResize="0"/>
          <p:nvPr/>
        </p:nvPicPr>
        <p:blipFill rotWithShape="1">
          <a:blip r:embed="rId3">
            <a:alphaModFix/>
          </a:blip>
          <a:srcRect b="0" l="2189" r="2198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1"/>
          <p:cNvPicPr preferRelativeResize="0"/>
          <p:nvPr/>
        </p:nvPicPr>
        <p:blipFill rotWithShape="1">
          <a:blip r:embed="rId4">
            <a:alphaModFix/>
          </a:blip>
          <a:srcRect b="1968" l="0" r="0" t="1978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221" name="Google Shape;221;p11"/>
          <p:cNvPicPr preferRelativeResize="0"/>
          <p:nvPr/>
        </p:nvPicPr>
        <p:blipFill rotWithShape="1">
          <a:blip r:embed="rId5">
            <a:alphaModFix/>
          </a:blip>
          <a:srcRect b="0" l="2180" r="2170" t="0"/>
          <a:stretch/>
        </p:blipFill>
        <p:spPr>
          <a:xfrm>
            <a:off x="4705200" y="2518836"/>
            <a:ext cx="4127099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 txBox="1"/>
          <p:nvPr>
            <p:ph type="title"/>
          </p:nvPr>
        </p:nvSpPr>
        <p:spPr>
          <a:xfrm>
            <a:off x="3291900" y="1999050"/>
            <a:ext cx="2560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>
                <a:solidFill>
                  <a:srgbClr val="D05D02"/>
                </a:solidFill>
              </a:rPr>
              <a:t>Conclusion</a:t>
            </a:r>
            <a:endParaRPr sz="3600">
              <a:solidFill>
                <a:srgbClr val="D05D0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3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00">
                <a:solidFill>
                  <a:srgbClr val="D05D02"/>
                </a:solidFill>
              </a:rPr>
              <a:t>Thank you</a:t>
            </a:r>
            <a:endParaRPr sz="3600">
              <a:solidFill>
                <a:srgbClr val="D05D02"/>
              </a:solidFill>
            </a:endParaRPr>
          </a:p>
        </p:txBody>
      </p:sp>
      <p:pic>
        <p:nvPicPr>
          <p:cNvPr id="232" name="Google Shape;232;p13"/>
          <p:cNvPicPr preferRelativeResize="0"/>
          <p:nvPr/>
        </p:nvPicPr>
        <p:blipFill rotWithShape="1">
          <a:blip r:embed="rId3">
            <a:alphaModFix/>
          </a:blip>
          <a:srcRect b="0" l="35131" r="35132" t="0"/>
          <a:stretch/>
        </p:blipFill>
        <p:spPr>
          <a:xfrm>
            <a:off x="4548455" y="0"/>
            <a:ext cx="45955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456735" y="0"/>
            <a:ext cx="513921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"/>
          <p:cNvSpPr/>
          <p:nvPr/>
        </p:nvSpPr>
        <p:spPr>
          <a:xfrm>
            <a:off x="-85060" y="404037"/>
            <a:ext cx="9604744" cy="737191"/>
          </a:xfrm>
          <a:prstGeom prst="rect">
            <a:avLst/>
          </a:prstGeom>
          <a:solidFill>
            <a:srgbClr val="D05D02">
              <a:alpha val="6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 txBox="1"/>
          <p:nvPr/>
        </p:nvSpPr>
        <p:spPr>
          <a:xfrm>
            <a:off x="-1456735" y="5143500"/>
            <a:ext cx="5139217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This Photo</a:t>
            </a:r>
            <a:r>
              <a:rPr b="0" i="0" lang="en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by Unknown Author is licensed under </a:t>
            </a:r>
            <a:r>
              <a:rPr b="0" i="0" lang="en" sz="9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 BY-SA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74" name="Google Shape;74;p2"/>
          <p:cNvSpPr txBox="1"/>
          <p:nvPr/>
        </p:nvSpPr>
        <p:spPr>
          <a:xfrm>
            <a:off x="4288465" y="1878419"/>
            <a:ext cx="3707219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rPr>
              <a:t>Convalescent plasma from patients who have already recovered from coronavirus disease 2019 (COVID-19) may contain antibodies against COVID-19.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33333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rPr>
              <a:t>Giving this convalescent plasma to hospitalized people currently fighting COVID-19 may help them recover.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/>
          <p:nvPr/>
        </p:nvSpPr>
        <p:spPr>
          <a:xfrm>
            <a:off x="0" y="1953723"/>
            <a:ext cx="9144000" cy="119587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"/>
          <p:cNvSpPr txBox="1"/>
          <p:nvPr>
            <p:ph type="title"/>
          </p:nvPr>
        </p:nvSpPr>
        <p:spPr>
          <a:xfrm>
            <a:off x="6192239" y="593125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>
                <a:solidFill>
                  <a:schemeClr val="lt1"/>
                </a:solidFill>
              </a:rPr>
              <a:t>Problem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1" name="Google Shape;8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287" y="2102725"/>
            <a:ext cx="884025" cy="897625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pic>
        <p:nvPicPr>
          <p:cNvPr id="82" name="Google Shape;8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625" y="838200"/>
            <a:ext cx="884025" cy="89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0950" y="3276600"/>
            <a:ext cx="950700" cy="9653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 txBox="1"/>
          <p:nvPr/>
        </p:nvSpPr>
        <p:spPr>
          <a:xfrm>
            <a:off x="1966686" y="1153886"/>
            <a:ext cx="140062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Demand</a:t>
            </a:r>
            <a:endParaRPr/>
          </a:p>
        </p:txBody>
      </p:sp>
      <p:sp>
        <p:nvSpPr>
          <p:cNvPr id="85" name="Google Shape;85;p3"/>
          <p:cNvSpPr txBox="1"/>
          <p:nvPr/>
        </p:nvSpPr>
        <p:spPr>
          <a:xfrm>
            <a:off x="1966686" y="2397648"/>
            <a:ext cx="140062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D05D02"/>
                </a:solidFill>
                <a:latin typeface="Arial"/>
                <a:ea typeface="Arial"/>
                <a:cs typeface="Arial"/>
                <a:sym typeface="Arial"/>
              </a:rPr>
              <a:t>Platform</a:t>
            </a:r>
            <a:endParaRPr/>
          </a:p>
        </p:txBody>
      </p:sp>
      <p:sp>
        <p:nvSpPr>
          <p:cNvPr id="86" name="Google Shape;86;p3"/>
          <p:cNvSpPr txBox="1"/>
          <p:nvPr/>
        </p:nvSpPr>
        <p:spPr>
          <a:xfrm>
            <a:off x="1966686" y="3605374"/>
            <a:ext cx="140062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Trust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5D0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"/>
          <p:cNvSpPr txBox="1"/>
          <p:nvPr>
            <p:ph type="title"/>
          </p:nvPr>
        </p:nvSpPr>
        <p:spPr>
          <a:xfrm>
            <a:off x="490250" y="1639500"/>
            <a:ext cx="2960100" cy="29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4400"/>
              <a:t>Solution</a:t>
            </a:r>
            <a:endParaRPr sz="4400"/>
          </a:p>
        </p:txBody>
      </p:sp>
      <p:sp>
        <p:nvSpPr>
          <p:cNvPr id="92" name="Google Shape;92;p4"/>
          <p:cNvSpPr/>
          <p:nvPr/>
        </p:nvSpPr>
        <p:spPr>
          <a:xfrm>
            <a:off x="4929225" y="525075"/>
            <a:ext cx="1532400" cy="1414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04775">
              <a:srgbClr val="000000">
                <a:alpha val="49803"/>
              </a:srgbClr>
            </a:outerShdw>
            <a:reflection blurRad="0" dir="5400000" dist="38100" endA="0" endPos="1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7025" y="879437"/>
            <a:ext cx="796800" cy="80905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"/>
          <p:cNvSpPr/>
          <p:nvPr/>
        </p:nvSpPr>
        <p:spPr>
          <a:xfrm>
            <a:off x="4929213" y="2809875"/>
            <a:ext cx="1532400" cy="1414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04775">
              <a:srgbClr val="000000">
                <a:alpha val="49803"/>
              </a:srgbClr>
            </a:outerShdw>
            <a:reflection blurRad="0" dir="5400000" dist="38100" endA="0" endPos="1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23128" y="3139088"/>
            <a:ext cx="744600" cy="7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4"/>
          <p:cNvSpPr/>
          <p:nvPr/>
        </p:nvSpPr>
        <p:spPr>
          <a:xfrm>
            <a:off x="6860425" y="525088"/>
            <a:ext cx="1532400" cy="1414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04775">
              <a:srgbClr val="000000">
                <a:alpha val="49803"/>
              </a:srgbClr>
            </a:outerShdw>
            <a:reflection blurRad="0" dir="5400000" dist="38100" endA="0" endPos="1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6860400" y="2809888"/>
            <a:ext cx="1532400" cy="1414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04775">
              <a:srgbClr val="000000">
                <a:alpha val="49803"/>
              </a:srgbClr>
            </a:outerShdw>
            <a:reflection blurRad="0" dir="5400000" dist="38100" endA="0" endPos="1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51275" y="801300"/>
            <a:ext cx="950700" cy="96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54299" y="3139089"/>
            <a:ext cx="769738" cy="80966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"/>
          <p:cNvSpPr txBox="1"/>
          <p:nvPr/>
        </p:nvSpPr>
        <p:spPr>
          <a:xfrm>
            <a:off x="900223" y="3650512"/>
            <a:ext cx="3366977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platform which takes care of all the aspects of Convalescent Plasma donation and distribution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4"/>
          <p:cNvSpPr txBox="1"/>
          <p:nvPr/>
        </p:nvSpPr>
        <p:spPr>
          <a:xfrm>
            <a:off x="5119816" y="2268788"/>
            <a:ext cx="140062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Titan’s System</a:t>
            </a:r>
            <a:endParaRPr/>
          </a:p>
        </p:txBody>
      </p:sp>
      <p:sp>
        <p:nvSpPr>
          <p:cNvPr id="102" name="Google Shape;102;p4"/>
          <p:cNvSpPr txBox="1"/>
          <p:nvPr/>
        </p:nvSpPr>
        <p:spPr>
          <a:xfrm>
            <a:off x="6926286" y="2263973"/>
            <a:ext cx="140062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Trust</a:t>
            </a:r>
            <a:endParaRPr/>
          </a:p>
        </p:txBody>
      </p:sp>
      <p:sp>
        <p:nvSpPr>
          <p:cNvPr id="103" name="Google Shape;103;p4"/>
          <p:cNvSpPr txBox="1"/>
          <p:nvPr/>
        </p:nvSpPr>
        <p:spPr>
          <a:xfrm>
            <a:off x="5119816" y="4518172"/>
            <a:ext cx="140062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Financial</a:t>
            </a:r>
            <a:endParaRPr/>
          </a:p>
        </p:txBody>
      </p:sp>
      <p:sp>
        <p:nvSpPr>
          <p:cNvPr id="104" name="Google Shape;104;p4"/>
          <p:cNvSpPr txBox="1"/>
          <p:nvPr/>
        </p:nvSpPr>
        <p:spPr>
          <a:xfrm>
            <a:off x="6992172" y="4489845"/>
            <a:ext cx="140062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Ecosystem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/>
              <a:t>Approach</a:t>
            </a:r>
            <a:endParaRPr sz="3600"/>
          </a:p>
        </p:txBody>
      </p:sp>
      <p:pic>
        <p:nvPicPr>
          <p:cNvPr id="110" name="Google Shape;11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2850" y="2571750"/>
            <a:ext cx="6515100" cy="981075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sp>
        <p:nvSpPr>
          <p:cNvPr id="111" name="Google Shape;111;p5"/>
          <p:cNvSpPr/>
          <p:nvPr/>
        </p:nvSpPr>
        <p:spPr>
          <a:xfrm>
            <a:off x="2349100" y="2805350"/>
            <a:ext cx="627600" cy="572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5"/>
          <p:cNvSpPr/>
          <p:nvPr/>
        </p:nvSpPr>
        <p:spPr>
          <a:xfrm>
            <a:off x="2205013" y="2665837"/>
            <a:ext cx="771600" cy="7929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2850" y="1415900"/>
            <a:ext cx="6515100" cy="981075"/>
          </a:xfrm>
          <a:prstGeom prst="rect">
            <a:avLst/>
          </a:prstGeom>
          <a:solidFill>
            <a:srgbClr val="D05D02"/>
          </a:solidFill>
          <a:ln>
            <a:noFill/>
          </a:ln>
        </p:spPr>
      </p:pic>
      <p:sp>
        <p:nvSpPr>
          <p:cNvPr id="114" name="Google Shape;114;p5"/>
          <p:cNvSpPr/>
          <p:nvPr/>
        </p:nvSpPr>
        <p:spPr>
          <a:xfrm>
            <a:off x="2307075" y="1649500"/>
            <a:ext cx="627600" cy="572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5"/>
          <p:cNvSpPr/>
          <p:nvPr/>
        </p:nvSpPr>
        <p:spPr>
          <a:xfrm>
            <a:off x="2162988" y="1509987"/>
            <a:ext cx="771600" cy="7929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Telemarketer" id="116" name="Google Shape;116;p5"/>
          <p:cNvSpPr/>
          <p:nvPr/>
        </p:nvSpPr>
        <p:spPr>
          <a:xfrm>
            <a:off x="2272389" y="1624900"/>
            <a:ext cx="538654" cy="53865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2850" y="3727600"/>
            <a:ext cx="6515100" cy="981075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sp>
        <p:nvSpPr>
          <p:cNvPr id="118" name="Google Shape;118;p5"/>
          <p:cNvSpPr/>
          <p:nvPr/>
        </p:nvSpPr>
        <p:spPr>
          <a:xfrm>
            <a:off x="2349100" y="3961200"/>
            <a:ext cx="627600" cy="572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2205013" y="3821687"/>
            <a:ext cx="771600" cy="7929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Hospital First Aid" id="120" name="Google Shape;120;p5"/>
          <p:cNvSpPr/>
          <p:nvPr/>
        </p:nvSpPr>
        <p:spPr>
          <a:xfrm>
            <a:off x="2328590" y="2798262"/>
            <a:ext cx="538654" cy="538654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Id Badge" id="121" name="Google Shape;121;p5"/>
          <p:cNvSpPr/>
          <p:nvPr/>
        </p:nvSpPr>
        <p:spPr>
          <a:xfrm>
            <a:off x="2310809" y="3906992"/>
            <a:ext cx="542259" cy="587036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"/>
          <p:cNvSpPr txBox="1"/>
          <p:nvPr/>
        </p:nvSpPr>
        <p:spPr>
          <a:xfrm>
            <a:off x="2551813" y="1781961"/>
            <a:ext cx="584790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rgbClr val="D05D02"/>
                </a:solidFill>
                <a:latin typeface="Arial"/>
                <a:ea typeface="Arial"/>
                <a:cs typeface="Arial"/>
                <a:sym typeface="Arial"/>
              </a:rPr>
              <a:t>              The Donor can voluntarily register on the platform!</a:t>
            </a:r>
            <a:endParaRPr/>
          </a:p>
        </p:txBody>
      </p:sp>
      <p:sp>
        <p:nvSpPr>
          <p:cNvPr id="123" name="Google Shape;123;p5"/>
          <p:cNvSpPr txBox="1"/>
          <p:nvPr/>
        </p:nvSpPr>
        <p:spPr>
          <a:xfrm>
            <a:off x="2541716" y="2890011"/>
            <a:ext cx="584790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rgbClr val="D05D02"/>
                </a:solidFill>
                <a:latin typeface="Arial"/>
                <a:ea typeface="Arial"/>
                <a:cs typeface="Arial"/>
                <a:sym typeface="Arial"/>
              </a:rPr>
              <a:t>            Plasma Bank takes care of the Plasma Availability</a:t>
            </a:r>
            <a:endParaRPr/>
          </a:p>
        </p:txBody>
      </p:sp>
      <p:sp>
        <p:nvSpPr>
          <p:cNvPr id="124" name="Google Shape;124;p5"/>
          <p:cNvSpPr txBox="1"/>
          <p:nvPr/>
        </p:nvSpPr>
        <p:spPr>
          <a:xfrm>
            <a:off x="2551813" y="4038686"/>
            <a:ext cx="584790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rgbClr val="D05D02"/>
                </a:solidFill>
                <a:latin typeface="Arial"/>
                <a:ea typeface="Arial"/>
                <a:cs typeface="Arial"/>
                <a:sym typeface="Arial"/>
              </a:rPr>
              <a:t>           Legal Authority takes Consent for the Plasma Therapy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"/>
          <p:cNvSpPr txBox="1"/>
          <p:nvPr>
            <p:ph type="title"/>
          </p:nvPr>
        </p:nvSpPr>
        <p:spPr>
          <a:xfrm>
            <a:off x="697100" y="1778800"/>
            <a:ext cx="34422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>
                <a:solidFill>
                  <a:srgbClr val="D05D02"/>
                </a:solidFill>
              </a:rPr>
              <a:t>Object Model</a:t>
            </a:r>
            <a:endParaRPr>
              <a:solidFill>
                <a:srgbClr val="D05D02"/>
              </a:solidFill>
            </a:endParaRPr>
          </a:p>
        </p:txBody>
      </p:sp>
      <p:sp>
        <p:nvSpPr>
          <p:cNvPr id="130" name="Google Shape;130;p6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sp>
        <p:nvSpPr>
          <p:cNvPr id="131" name="Google Shape;131;p6"/>
          <p:cNvSpPr txBox="1"/>
          <p:nvPr>
            <p:ph idx="2" type="body"/>
          </p:nvPr>
        </p:nvSpPr>
        <p:spPr>
          <a:xfrm>
            <a:off x="4779175" y="150025"/>
            <a:ext cx="4254000" cy="42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32" name="Google Shape;132;p6"/>
          <p:cNvSpPr txBox="1"/>
          <p:nvPr/>
        </p:nvSpPr>
        <p:spPr>
          <a:xfrm>
            <a:off x="4139295" y="585593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Proxima Nova"/>
              <a:buNone/>
            </a:pPr>
            <a:r>
              <a:t/>
            </a:r>
            <a:endParaRPr b="0" i="0" sz="42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3" name="Google Shape;13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631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>
                <a:solidFill>
                  <a:srgbClr val="D05D02"/>
                </a:solidFill>
              </a:rPr>
              <a:t>Work Request Flow</a:t>
            </a:r>
            <a:endParaRPr/>
          </a:p>
        </p:txBody>
      </p:sp>
      <p:sp>
        <p:nvSpPr>
          <p:cNvPr id="139" name="Google Shape;139;p8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sp>
        <p:nvSpPr>
          <p:cNvPr id="140" name="Google Shape;140;p8"/>
          <p:cNvSpPr txBox="1"/>
          <p:nvPr>
            <p:ph idx="2" type="body"/>
          </p:nvPr>
        </p:nvSpPr>
        <p:spPr>
          <a:xfrm>
            <a:off x="4572000" y="10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16658506a_0_2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b16658506a_0_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b16658506a_0_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gb16658506a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530"/>
            <a:ext cx="9144000" cy="5114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b16658506a_0_8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b16658506a_0_8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b16658506a_0_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gb16658506a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